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60" r:id="rId5"/>
    <p:sldId id="261" r:id="rId6"/>
    <p:sldId id="258" r:id="rId7"/>
    <p:sldId id="263" r:id="rId8"/>
    <p:sldId id="273" r:id="rId9"/>
    <p:sldId id="262" r:id="rId10"/>
    <p:sldId id="265" r:id="rId11"/>
    <p:sldId id="274" r:id="rId12"/>
    <p:sldId id="276" r:id="rId13"/>
    <p:sldId id="277" r:id="rId14"/>
    <p:sldId id="275" r:id="rId15"/>
    <p:sldId id="278" r:id="rId16"/>
    <p:sldId id="279" r:id="rId17"/>
    <p:sldId id="280" r:id="rId18"/>
    <p:sldId id="281" r:id="rId19"/>
    <p:sldId id="282" r:id="rId20"/>
    <p:sldId id="283" r:id="rId21"/>
    <p:sldId id="284" r:id="rId22"/>
    <p:sldId id="289" r:id="rId23"/>
    <p:sldId id="290"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7" d="100"/>
          <a:sy n="87" d="100"/>
        </p:scale>
        <p:origin x="51"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4D7CC8-F4E1-428D-9AC5-E31E19780C00}"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13795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D7CC8-F4E1-428D-9AC5-E31E19780C00}"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96992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D7CC8-F4E1-428D-9AC5-E31E19780C00}"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23069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D7CC8-F4E1-428D-9AC5-E31E19780C00}"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255902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4D7CC8-F4E1-428D-9AC5-E31E19780C00}"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3506405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4D7CC8-F4E1-428D-9AC5-E31E19780C00}"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228121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4D7CC8-F4E1-428D-9AC5-E31E19780C00}"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306681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4D7CC8-F4E1-428D-9AC5-E31E19780C00}"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36727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D7CC8-F4E1-428D-9AC5-E31E19780C00}"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48811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4D7CC8-F4E1-428D-9AC5-E31E19780C00}"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209738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4D7CC8-F4E1-428D-9AC5-E31E19780C00}"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7871E-36A5-49BF-8317-4E7521F7F923}" type="slidenum">
              <a:rPr lang="en-US" smtClean="0"/>
              <a:t>‹#›</a:t>
            </a:fld>
            <a:endParaRPr lang="en-US"/>
          </a:p>
        </p:txBody>
      </p:sp>
    </p:spTree>
    <p:extLst>
      <p:ext uri="{BB962C8B-B14F-4D97-AF65-F5344CB8AC3E}">
        <p14:creationId xmlns:p14="http://schemas.microsoft.com/office/powerpoint/2010/main" val="314313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D7CC8-F4E1-428D-9AC5-E31E19780C00}" type="datetimeFigureOut">
              <a:rPr lang="en-US" smtClean="0"/>
              <a:t>9/12/2019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7871E-36A5-49BF-8317-4E7521F7F923}" type="slidenum">
              <a:rPr lang="en-US" smtClean="0"/>
              <a:t>‹#›</a:t>
            </a:fld>
            <a:endParaRPr lang="en-US"/>
          </a:p>
        </p:txBody>
      </p:sp>
    </p:spTree>
    <p:extLst>
      <p:ext uri="{BB962C8B-B14F-4D97-AF65-F5344CB8AC3E}">
        <p14:creationId xmlns:p14="http://schemas.microsoft.com/office/powerpoint/2010/main" val="855181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95617"/>
            <a:ext cx="9144000" cy="2155971"/>
          </a:xfrm>
        </p:spPr>
        <p:txBody>
          <a:bodyPr>
            <a:normAutofit/>
          </a:bodyPr>
          <a:lstStyle/>
          <a:p>
            <a:r>
              <a:rPr lang="en-US" sz="11500" b="1" dirty="0">
                <a:latin typeface="Calibri" panose="020F0502020204030204" pitchFamily="34" charset="0"/>
                <a:cs typeface="Calibri" panose="020F0502020204030204" pitchFamily="34" charset="0"/>
              </a:rPr>
              <a:t>CCPS 305</a:t>
            </a:r>
            <a:endParaRPr lang="en-US" b="1"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1524000" y="2930919"/>
            <a:ext cx="9144000" cy="1655762"/>
          </a:xfrm>
        </p:spPr>
        <p:txBody>
          <a:bodyPr/>
          <a:lstStyle/>
          <a:p>
            <a:r>
              <a:rPr lang="en-US" sz="3600" b="1" dirty="0"/>
              <a:t>Data Structures and Algorithms</a:t>
            </a:r>
          </a:p>
        </p:txBody>
      </p:sp>
      <p:pic>
        <p:nvPicPr>
          <p:cNvPr id="1026" name="Picture 2" descr="Image result for ryers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0" y="458668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9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Course Textbook</a:t>
            </a:r>
          </a:p>
        </p:txBody>
      </p:sp>
      <p:pic>
        <p:nvPicPr>
          <p:cNvPr id="3074" name="Picture 2" descr="Image result for Course Text: Data Structures, Algorithms &amp; Software Principles in C. Thomas A. Standish. Addison Wesley 19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735" y="1690688"/>
            <a:ext cx="3926529" cy="466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793" y="0"/>
            <a:ext cx="10515600" cy="1325563"/>
          </a:xfrm>
        </p:spPr>
        <p:txBody>
          <a:bodyPr>
            <a:normAutofit/>
          </a:bodyPr>
          <a:lstStyle/>
          <a:p>
            <a:pPr algn="ctr"/>
            <a:r>
              <a:rPr lang="en-US" sz="6000" b="1" dirty="0">
                <a:latin typeface="+mn-lt"/>
              </a:rPr>
              <a:t>Topics</a:t>
            </a:r>
          </a:p>
        </p:txBody>
      </p:sp>
      <p:sp>
        <p:nvSpPr>
          <p:cNvPr id="4" name="Rectangle 3"/>
          <p:cNvSpPr/>
          <p:nvPr/>
        </p:nvSpPr>
        <p:spPr>
          <a:xfrm>
            <a:off x="613542" y="186074"/>
            <a:ext cx="3739056" cy="7017306"/>
          </a:xfrm>
          <a:prstGeom prst="rect">
            <a:avLst/>
          </a:prstGeom>
        </p:spPr>
        <p:txBody>
          <a:bodyPr wrap="square">
            <a:spAutoFit/>
          </a:bodyPr>
          <a:lstStyle/>
          <a:p>
            <a:r>
              <a:rPr lang="en-US" b="1" dirty="0"/>
              <a:t>Introduction (C1) </a:t>
            </a:r>
            <a:endParaRPr lang="en-CA" dirty="0"/>
          </a:p>
          <a:p>
            <a:r>
              <a:rPr lang="en-US" dirty="0"/>
              <a:t>Primitive Data Types</a:t>
            </a:r>
            <a:endParaRPr lang="en-CA" dirty="0"/>
          </a:p>
          <a:p>
            <a:r>
              <a:rPr lang="en-US" dirty="0"/>
              <a:t>Abstract Data Types</a:t>
            </a:r>
            <a:endParaRPr lang="en-CA" dirty="0"/>
          </a:p>
          <a:p>
            <a:r>
              <a:rPr lang="en-US" dirty="0"/>
              <a:t>Motivation</a:t>
            </a:r>
            <a:endParaRPr lang="en-CA" dirty="0"/>
          </a:p>
          <a:p>
            <a:r>
              <a:rPr lang="en-US" dirty="0"/>
              <a:t> </a:t>
            </a:r>
            <a:endParaRPr lang="en-CA" dirty="0"/>
          </a:p>
          <a:p>
            <a:r>
              <a:rPr lang="en-US" b="1" dirty="0"/>
              <a:t>Review of C Essentials (C2)</a:t>
            </a:r>
            <a:endParaRPr lang="en-CA" dirty="0"/>
          </a:p>
          <a:p>
            <a:r>
              <a:rPr lang="en-US" dirty="0"/>
              <a:t>Pointers</a:t>
            </a:r>
            <a:endParaRPr lang="en-CA" dirty="0"/>
          </a:p>
          <a:p>
            <a:r>
              <a:rPr lang="en-US" dirty="0"/>
              <a:t>Structures</a:t>
            </a:r>
            <a:endParaRPr lang="en-CA" dirty="0"/>
          </a:p>
          <a:p>
            <a:r>
              <a:rPr lang="en-US" dirty="0"/>
              <a:t>Dynamic Memory Allocation</a:t>
            </a:r>
            <a:endParaRPr lang="en-CA" dirty="0"/>
          </a:p>
          <a:p>
            <a:r>
              <a:rPr lang="en-US" dirty="0"/>
              <a:t> </a:t>
            </a:r>
            <a:endParaRPr lang="en-CA" dirty="0"/>
          </a:p>
          <a:p>
            <a:r>
              <a:rPr lang="en-US" b="1" dirty="0"/>
              <a:t>Recursion (C3, C14.1, C14.2)</a:t>
            </a:r>
            <a:endParaRPr lang="en-CA" dirty="0"/>
          </a:p>
          <a:p>
            <a:r>
              <a:rPr lang="en-US" dirty="0"/>
              <a:t>Call Traces and Call Trees</a:t>
            </a:r>
            <a:endParaRPr lang="en-CA" dirty="0"/>
          </a:p>
          <a:p>
            <a:r>
              <a:rPr lang="en-US" dirty="0"/>
              <a:t>Divide-and-Conquer Decompositions</a:t>
            </a:r>
            <a:endParaRPr lang="en-CA" dirty="0"/>
          </a:p>
          <a:p>
            <a:r>
              <a:rPr lang="en-US" dirty="0"/>
              <a:t>Tail Recursion</a:t>
            </a:r>
            <a:endParaRPr lang="en-CA" dirty="0"/>
          </a:p>
          <a:p>
            <a:r>
              <a:rPr lang="en-US" dirty="0"/>
              <a:t>Infinite Regress</a:t>
            </a:r>
            <a:endParaRPr lang="en-CA" dirty="0"/>
          </a:p>
          <a:p>
            <a:r>
              <a:rPr lang="en-US" dirty="0"/>
              <a:t>Simple Analysis</a:t>
            </a:r>
            <a:endParaRPr lang="en-CA" dirty="0"/>
          </a:p>
          <a:p>
            <a:r>
              <a:rPr lang="en-US" dirty="0"/>
              <a:t>Dynamic Programming</a:t>
            </a:r>
            <a:endParaRPr lang="en-CA" dirty="0"/>
          </a:p>
          <a:p>
            <a:r>
              <a:rPr lang="en-US" dirty="0"/>
              <a:t> </a:t>
            </a:r>
          </a:p>
          <a:p>
            <a:r>
              <a:rPr lang="en-US" b="1" dirty="0"/>
              <a:t>Complexity (C6) </a:t>
            </a:r>
            <a:endParaRPr lang="en-CA" dirty="0"/>
          </a:p>
          <a:p>
            <a:r>
              <a:rPr lang="en-US" dirty="0"/>
              <a:t>Complexity Classes</a:t>
            </a:r>
            <a:endParaRPr lang="en-CA" dirty="0"/>
          </a:p>
          <a:p>
            <a:r>
              <a:rPr lang="en-US" dirty="0"/>
              <a:t>Big-O Notation</a:t>
            </a:r>
            <a:endParaRPr lang="en-CA" dirty="0"/>
          </a:p>
          <a:p>
            <a:r>
              <a:rPr lang="en-US" dirty="0"/>
              <a:t>Time Complexity</a:t>
            </a:r>
            <a:endParaRPr lang="en-CA" dirty="0"/>
          </a:p>
          <a:p>
            <a:r>
              <a:rPr lang="en-US" dirty="0"/>
              <a:t>Space Complexity</a:t>
            </a:r>
            <a:endParaRPr lang="en-CA" dirty="0"/>
          </a:p>
          <a:p>
            <a:r>
              <a:rPr lang="en-US" dirty="0"/>
              <a:t>Complexity Trade-offs</a:t>
            </a:r>
            <a:endParaRPr lang="en-CA" dirty="0"/>
          </a:p>
          <a:p>
            <a:endParaRPr lang="en-CA" dirty="0"/>
          </a:p>
        </p:txBody>
      </p:sp>
      <p:sp>
        <p:nvSpPr>
          <p:cNvPr id="5" name="Rectangle 4"/>
          <p:cNvSpPr/>
          <p:nvPr/>
        </p:nvSpPr>
        <p:spPr>
          <a:xfrm>
            <a:off x="4352598" y="1136376"/>
            <a:ext cx="4368363" cy="5909310"/>
          </a:xfrm>
          <a:prstGeom prst="rect">
            <a:avLst/>
          </a:prstGeom>
        </p:spPr>
        <p:txBody>
          <a:bodyPr wrap="square">
            <a:spAutoFit/>
          </a:bodyPr>
          <a:lstStyle/>
          <a:p>
            <a:r>
              <a:rPr lang="en-US" b="1" dirty="0"/>
              <a:t>Linear Lists (C8.1-C8.4) </a:t>
            </a:r>
            <a:endParaRPr lang="en-CA" dirty="0"/>
          </a:p>
          <a:p>
            <a:r>
              <a:rPr lang="en-US" dirty="0"/>
              <a:t>Single-linking</a:t>
            </a:r>
            <a:endParaRPr lang="en-CA" dirty="0"/>
          </a:p>
          <a:p>
            <a:r>
              <a:rPr lang="en-US" dirty="0"/>
              <a:t>Multiple-linking</a:t>
            </a:r>
            <a:endParaRPr lang="en-CA" dirty="0"/>
          </a:p>
          <a:p>
            <a:r>
              <a:rPr lang="en-US" dirty="0"/>
              <a:t>Applications</a:t>
            </a:r>
            <a:endParaRPr lang="en-CA" dirty="0"/>
          </a:p>
          <a:p>
            <a:r>
              <a:rPr lang="en-US" dirty="0"/>
              <a:t> </a:t>
            </a:r>
            <a:endParaRPr lang="en-CA" dirty="0"/>
          </a:p>
          <a:p>
            <a:r>
              <a:rPr lang="en-US" b="1" dirty="0"/>
              <a:t>Restricted Linear Lists (C7) </a:t>
            </a:r>
            <a:endParaRPr lang="en-CA" dirty="0"/>
          </a:p>
          <a:p>
            <a:r>
              <a:rPr lang="en-US" dirty="0"/>
              <a:t>Stacks</a:t>
            </a:r>
            <a:endParaRPr lang="en-CA" dirty="0"/>
          </a:p>
          <a:p>
            <a:r>
              <a:rPr lang="en-US" dirty="0"/>
              <a:t>Queues</a:t>
            </a:r>
            <a:endParaRPr lang="en-CA" dirty="0"/>
          </a:p>
          <a:p>
            <a:r>
              <a:rPr lang="en-US" dirty="0"/>
              <a:t>Dequeues</a:t>
            </a:r>
            <a:endParaRPr lang="en-CA" dirty="0"/>
          </a:p>
          <a:p>
            <a:r>
              <a:rPr lang="en-US" dirty="0"/>
              <a:t>Applications</a:t>
            </a:r>
          </a:p>
          <a:p>
            <a:endParaRPr lang="en-US" dirty="0"/>
          </a:p>
          <a:p>
            <a:r>
              <a:rPr lang="en-US" b="1" dirty="0"/>
              <a:t>Trees (C9) </a:t>
            </a:r>
            <a:endParaRPr lang="en-CA" dirty="0"/>
          </a:p>
          <a:p>
            <a:r>
              <a:rPr lang="en-US" dirty="0"/>
              <a:t>General Trees</a:t>
            </a:r>
            <a:endParaRPr lang="en-CA" dirty="0"/>
          </a:p>
          <a:p>
            <a:r>
              <a:rPr lang="en-US" dirty="0"/>
              <a:t>Binary Trees</a:t>
            </a:r>
            <a:endParaRPr lang="en-CA" dirty="0"/>
          </a:p>
          <a:p>
            <a:r>
              <a:rPr lang="en-US" dirty="0"/>
              <a:t>Binary Search Trees</a:t>
            </a:r>
            <a:endParaRPr lang="en-CA" dirty="0"/>
          </a:p>
          <a:p>
            <a:r>
              <a:rPr lang="en-US" dirty="0"/>
              <a:t>B-Trees</a:t>
            </a:r>
            <a:endParaRPr lang="en-CA" dirty="0"/>
          </a:p>
          <a:p>
            <a:r>
              <a:rPr lang="en-US" dirty="0"/>
              <a:t>Tries</a:t>
            </a:r>
            <a:endParaRPr lang="en-CA" dirty="0"/>
          </a:p>
          <a:p>
            <a:r>
              <a:rPr lang="en-US" dirty="0"/>
              <a:t>Huffman Codes (and Greedy Algorithms)</a:t>
            </a:r>
            <a:endParaRPr lang="en-CA" dirty="0"/>
          </a:p>
          <a:p>
            <a:r>
              <a:rPr lang="en-US" dirty="0"/>
              <a:t>Heaps</a:t>
            </a:r>
            <a:endParaRPr lang="en-CA" dirty="0"/>
          </a:p>
          <a:p>
            <a:r>
              <a:rPr lang="en-US" dirty="0"/>
              <a:t>Analysis and comparison</a:t>
            </a:r>
            <a:endParaRPr lang="en-CA" dirty="0"/>
          </a:p>
          <a:p>
            <a:endParaRPr lang="en-CA" dirty="0"/>
          </a:p>
        </p:txBody>
      </p:sp>
      <p:sp>
        <p:nvSpPr>
          <p:cNvPr id="6" name="Rectangle 5"/>
          <p:cNvSpPr/>
          <p:nvPr/>
        </p:nvSpPr>
        <p:spPr>
          <a:xfrm>
            <a:off x="8584323" y="186074"/>
            <a:ext cx="5376041" cy="6186309"/>
          </a:xfrm>
          <a:prstGeom prst="rect">
            <a:avLst/>
          </a:prstGeom>
        </p:spPr>
        <p:txBody>
          <a:bodyPr wrap="square">
            <a:spAutoFit/>
          </a:bodyPr>
          <a:lstStyle/>
          <a:p>
            <a:r>
              <a:rPr lang="en-US" b="1" dirty="0"/>
              <a:t>Hashing (C11) </a:t>
            </a:r>
            <a:endParaRPr lang="en-CA" dirty="0"/>
          </a:p>
          <a:p>
            <a:r>
              <a:rPr lang="en-US" dirty="0"/>
              <a:t>Basic Concepts</a:t>
            </a:r>
            <a:endParaRPr lang="en-CA" dirty="0"/>
          </a:p>
          <a:p>
            <a:r>
              <a:rPr lang="en-US" dirty="0"/>
              <a:t>Hashing Functions</a:t>
            </a:r>
            <a:endParaRPr lang="en-CA" dirty="0"/>
          </a:p>
          <a:p>
            <a:r>
              <a:rPr lang="en-US" dirty="0"/>
              <a:t>Collision Resolution</a:t>
            </a:r>
            <a:endParaRPr lang="en-CA" dirty="0"/>
          </a:p>
          <a:p>
            <a:r>
              <a:rPr lang="en-US" dirty="0"/>
              <a:t> </a:t>
            </a:r>
            <a:endParaRPr lang="en-CA" dirty="0"/>
          </a:p>
          <a:p>
            <a:r>
              <a:rPr lang="en-US" b="1" dirty="0"/>
              <a:t>Sorting (C13) </a:t>
            </a:r>
            <a:endParaRPr lang="en-CA" dirty="0"/>
          </a:p>
          <a:p>
            <a:r>
              <a:rPr lang="en-US" dirty="0"/>
              <a:t>Divide-And-Conquer Methods</a:t>
            </a:r>
            <a:endParaRPr lang="en-CA" dirty="0"/>
          </a:p>
          <a:p>
            <a:r>
              <a:rPr lang="en-US" dirty="0"/>
              <a:t>Insertion-Based Methods</a:t>
            </a:r>
            <a:endParaRPr lang="en-CA" dirty="0"/>
          </a:p>
          <a:p>
            <a:r>
              <a:rPr lang="en-US" dirty="0"/>
              <a:t>Address-Calculation Methods</a:t>
            </a:r>
            <a:endParaRPr lang="en-CA" dirty="0"/>
          </a:p>
          <a:p>
            <a:r>
              <a:rPr lang="en-US" dirty="0"/>
              <a:t>Priority-Queue Methods</a:t>
            </a:r>
            <a:endParaRPr lang="en-CA" dirty="0"/>
          </a:p>
          <a:p>
            <a:r>
              <a:rPr lang="en-US" dirty="0"/>
              <a:t>Other sorting</a:t>
            </a:r>
            <a:endParaRPr lang="en-CA" dirty="0"/>
          </a:p>
          <a:p>
            <a:r>
              <a:rPr lang="en-US" dirty="0"/>
              <a:t>Analysis and Comparisons</a:t>
            </a:r>
          </a:p>
          <a:p>
            <a:endParaRPr lang="en-US" dirty="0"/>
          </a:p>
          <a:p>
            <a:r>
              <a:rPr lang="en-US" b="1" dirty="0"/>
              <a:t>Graphs (C10)</a:t>
            </a:r>
            <a:endParaRPr lang="en-CA" dirty="0"/>
          </a:p>
          <a:p>
            <a:r>
              <a:rPr lang="en-US" dirty="0"/>
              <a:t>Introduction</a:t>
            </a:r>
            <a:endParaRPr lang="en-CA" dirty="0"/>
          </a:p>
          <a:p>
            <a:r>
              <a:rPr lang="en-US" dirty="0"/>
              <a:t>Representations</a:t>
            </a:r>
            <a:endParaRPr lang="en-CA" dirty="0"/>
          </a:p>
          <a:p>
            <a:r>
              <a:rPr lang="en-US" dirty="0"/>
              <a:t>Searching</a:t>
            </a:r>
            <a:endParaRPr lang="en-CA" dirty="0"/>
          </a:p>
          <a:p>
            <a:r>
              <a:rPr lang="en-US" dirty="0"/>
              <a:t>Topological Ordering</a:t>
            </a:r>
            <a:endParaRPr lang="en-CA" dirty="0"/>
          </a:p>
          <a:p>
            <a:r>
              <a:rPr lang="en-US" dirty="0"/>
              <a:t>Shortest Paths</a:t>
            </a:r>
            <a:endParaRPr lang="en-CA" dirty="0"/>
          </a:p>
          <a:p>
            <a:r>
              <a:rPr lang="en-US" dirty="0"/>
              <a:t>Task Networks</a:t>
            </a:r>
            <a:endParaRPr lang="en-CA" dirty="0"/>
          </a:p>
          <a:p>
            <a:r>
              <a:rPr lang="en-US" dirty="0"/>
              <a:t>Applications</a:t>
            </a:r>
            <a:endParaRPr lang="en-CA" dirty="0"/>
          </a:p>
          <a:p>
            <a:endParaRPr lang="en-CA" dirty="0"/>
          </a:p>
        </p:txBody>
      </p:sp>
    </p:spTree>
    <p:extLst>
      <p:ext uri="{BB962C8B-B14F-4D97-AF65-F5344CB8AC3E}">
        <p14:creationId xmlns:p14="http://schemas.microsoft.com/office/powerpoint/2010/main" val="326601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Data Sources</a:t>
            </a:r>
          </a:p>
        </p:txBody>
      </p:sp>
      <p:pic>
        <p:nvPicPr>
          <p:cNvPr id="4" name="Picture 3"/>
          <p:cNvPicPr>
            <a:picLocks noChangeAspect="1"/>
          </p:cNvPicPr>
          <p:nvPr/>
        </p:nvPicPr>
        <p:blipFill>
          <a:blip r:embed="rId2"/>
          <a:stretch>
            <a:fillRect/>
          </a:stretch>
        </p:blipFill>
        <p:spPr>
          <a:xfrm>
            <a:off x="838200" y="2196715"/>
            <a:ext cx="4825059" cy="3603953"/>
          </a:xfrm>
          <a:prstGeom prst="rect">
            <a:avLst/>
          </a:prstGeom>
        </p:spPr>
      </p:pic>
      <p:pic>
        <p:nvPicPr>
          <p:cNvPr id="5" name="Picture 4"/>
          <p:cNvPicPr>
            <a:picLocks noChangeAspect="1"/>
          </p:cNvPicPr>
          <p:nvPr/>
        </p:nvPicPr>
        <p:blipFill>
          <a:blip r:embed="rId3"/>
          <a:stretch>
            <a:fillRect/>
          </a:stretch>
        </p:blipFill>
        <p:spPr>
          <a:xfrm>
            <a:off x="6523653" y="2202928"/>
            <a:ext cx="4830147" cy="3591526"/>
          </a:xfrm>
          <a:prstGeom prst="rect">
            <a:avLst/>
          </a:prstGeom>
        </p:spPr>
      </p:pic>
    </p:spTree>
    <p:extLst>
      <p:ext uri="{BB962C8B-B14F-4D97-AF65-F5344CB8AC3E}">
        <p14:creationId xmlns:p14="http://schemas.microsoft.com/office/powerpoint/2010/main" val="61098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Data Sources</a:t>
            </a:r>
          </a:p>
        </p:txBody>
      </p:sp>
      <p:pic>
        <p:nvPicPr>
          <p:cNvPr id="4100" name="Picture 4" descr="Image result for sheet music"/>
          <p:cNvPicPr>
            <a:picLocks noChangeAspect="1" noChangeArrowheads="1"/>
          </p:cNvPicPr>
          <p:nvPr/>
        </p:nvPicPr>
        <p:blipFill rotWithShape="1">
          <a:blip r:embed="rId2">
            <a:extLst>
              <a:ext uri="{28A0092B-C50C-407E-A947-70E740481C1C}">
                <a14:useLocalDpi xmlns:a14="http://schemas.microsoft.com/office/drawing/2010/main" val="0"/>
              </a:ext>
            </a:extLst>
          </a:blip>
          <a:srcRect t="47228"/>
          <a:stretch/>
        </p:blipFill>
        <p:spPr bwMode="auto">
          <a:xfrm>
            <a:off x="6495662" y="2136775"/>
            <a:ext cx="4858138" cy="36661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38200" y="2017060"/>
            <a:ext cx="4950041" cy="3905566"/>
          </a:xfrm>
          <a:prstGeom prst="rect">
            <a:avLst/>
          </a:prstGeom>
        </p:spPr>
      </p:pic>
    </p:spTree>
    <p:extLst>
      <p:ext uri="{BB962C8B-B14F-4D97-AF65-F5344CB8AC3E}">
        <p14:creationId xmlns:p14="http://schemas.microsoft.com/office/powerpoint/2010/main" val="1927584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Background</a:t>
            </a:r>
          </a:p>
        </p:txBody>
      </p:sp>
      <p:sp>
        <p:nvSpPr>
          <p:cNvPr id="3" name="Content Placeholder 2"/>
          <p:cNvSpPr>
            <a:spLocks noGrp="1"/>
          </p:cNvSpPr>
          <p:nvPr>
            <p:ph idx="1"/>
          </p:nvPr>
        </p:nvSpPr>
        <p:spPr>
          <a:xfrm>
            <a:off x="447584" y="1988598"/>
            <a:ext cx="6876495" cy="4749554"/>
          </a:xfrm>
        </p:spPr>
        <p:txBody>
          <a:bodyPr>
            <a:normAutofit/>
          </a:bodyPr>
          <a:lstStyle/>
          <a:p>
            <a:pPr marL="514350" indent="-514350">
              <a:buAutoNum type="arabicParenR"/>
            </a:pPr>
            <a:r>
              <a:rPr lang="en-US" dirty="0"/>
              <a:t>Machine code (pure binary):</a:t>
            </a:r>
          </a:p>
          <a:p>
            <a:pPr marL="514350" indent="-514350">
              <a:buAutoNum type="arabicParenR"/>
            </a:pPr>
            <a:endParaRPr lang="en-US" dirty="0"/>
          </a:p>
          <a:p>
            <a:pPr marL="514350" indent="-514350">
              <a:buAutoNum type="arabicParenR"/>
            </a:pPr>
            <a:r>
              <a:rPr lang="en-US" dirty="0"/>
              <a:t>Assembly Language: </a:t>
            </a:r>
            <a:r>
              <a:rPr lang="en-US" dirty="0" err="1"/>
              <a:t>Tediious</a:t>
            </a:r>
            <a:r>
              <a:rPr lang="en-US" dirty="0"/>
              <a:t>, still tied to computer architecture.</a:t>
            </a:r>
          </a:p>
          <a:p>
            <a:pPr marL="514350" indent="-514350">
              <a:buAutoNum type="arabicParenR"/>
            </a:pPr>
            <a:endParaRPr lang="en-US" dirty="0"/>
          </a:p>
          <a:p>
            <a:pPr marL="514350" indent="-514350">
              <a:buAutoNum type="arabicParenR"/>
            </a:pPr>
            <a:r>
              <a:rPr lang="en-US" dirty="0"/>
              <a:t>High Level Languages (C, C++, Java, etc.): Easier to understand, faster implementation time</a:t>
            </a:r>
          </a:p>
        </p:txBody>
      </p:sp>
      <p:pic>
        <p:nvPicPr>
          <p:cNvPr id="9218" name="Picture 2" descr="Image result for binary"/>
          <p:cNvPicPr>
            <a:picLocks noChangeAspect="1" noChangeArrowheads="1"/>
          </p:cNvPicPr>
          <p:nvPr/>
        </p:nvPicPr>
        <p:blipFill rotWithShape="1">
          <a:blip r:embed="rId2">
            <a:extLst>
              <a:ext uri="{28A0092B-C50C-407E-A947-70E740481C1C}">
                <a14:useLocalDpi xmlns:a14="http://schemas.microsoft.com/office/drawing/2010/main" val="0"/>
              </a:ext>
            </a:extLst>
          </a:blip>
          <a:srcRect b="59290"/>
          <a:stretch/>
        </p:blipFill>
        <p:spPr bwMode="auto">
          <a:xfrm>
            <a:off x="7754860" y="1690688"/>
            <a:ext cx="3686175" cy="13494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ssembly language"/>
          <p:cNvPicPr>
            <a:picLocks noChangeAspect="1" noChangeArrowheads="1"/>
          </p:cNvPicPr>
          <p:nvPr/>
        </p:nvPicPr>
        <p:blipFill rotWithShape="1">
          <a:blip r:embed="rId3">
            <a:extLst>
              <a:ext uri="{28A0092B-C50C-407E-A947-70E740481C1C}">
                <a14:useLocalDpi xmlns:a14="http://schemas.microsoft.com/office/drawing/2010/main" val="0"/>
              </a:ext>
            </a:extLst>
          </a:blip>
          <a:srcRect l="39658" t="30875" b="49763"/>
          <a:stretch/>
        </p:blipFill>
        <p:spPr bwMode="auto">
          <a:xfrm>
            <a:off x="7575365" y="3213715"/>
            <a:ext cx="4510099" cy="119848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hello world c"/>
          <p:cNvPicPr>
            <a:picLocks noChangeAspect="1" noChangeArrowheads="1"/>
          </p:cNvPicPr>
          <p:nvPr/>
        </p:nvPicPr>
        <p:blipFill rotWithShape="1">
          <a:blip r:embed="rId4">
            <a:extLst>
              <a:ext uri="{28A0092B-C50C-407E-A947-70E740481C1C}">
                <a14:useLocalDpi xmlns:a14="http://schemas.microsoft.com/office/drawing/2010/main" val="0"/>
              </a:ext>
            </a:extLst>
          </a:blip>
          <a:srcRect t="24820" r="28005" b="33379"/>
          <a:stretch/>
        </p:blipFill>
        <p:spPr bwMode="auto">
          <a:xfrm>
            <a:off x="7754860" y="4647965"/>
            <a:ext cx="3837901" cy="161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80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18"/>
                                        </p:tgtEl>
                                        <p:attrNameLst>
                                          <p:attrName>style.visibility</p:attrName>
                                        </p:attrNameLst>
                                      </p:cBhvr>
                                      <p:to>
                                        <p:strVal val="visible"/>
                                      </p:to>
                                    </p:set>
                                    <p:animEffect transition="in" filter="fade">
                                      <p:cBhvr>
                                        <p:cTn id="22" dur="500"/>
                                        <p:tgtEl>
                                          <p:spTgt spid="92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20"/>
                                        </p:tgtEl>
                                        <p:attrNameLst>
                                          <p:attrName>style.visibility</p:attrName>
                                        </p:attrNameLst>
                                      </p:cBhvr>
                                      <p:to>
                                        <p:strVal val="visible"/>
                                      </p:to>
                                    </p:set>
                                    <p:animEffect transition="in" filter="fade">
                                      <p:cBhvr>
                                        <p:cTn id="27" dur="500"/>
                                        <p:tgtEl>
                                          <p:spTgt spid="92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22"/>
                                        </p:tgtEl>
                                        <p:attrNameLst>
                                          <p:attrName>style.visibility</p:attrName>
                                        </p:attrNameLst>
                                      </p:cBhvr>
                                      <p:to>
                                        <p:strVal val="visible"/>
                                      </p:to>
                                    </p:set>
                                    <p:animEffect transition="in" filter="fade">
                                      <p:cBhvr>
                                        <p:cTn id="3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Primitive Data Types</a:t>
            </a:r>
          </a:p>
        </p:txBody>
      </p:sp>
      <p:sp>
        <p:nvSpPr>
          <p:cNvPr id="3" name="Content Placeholder 2"/>
          <p:cNvSpPr>
            <a:spLocks noGrp="1"/>
          </p:cNvSpPr>
          <p:nvPr>
            <p:ph idx="1"/>
          </p:nvPr>
        </p:nvSpPr>
        <p:spPr>
          <a:xfrm>
            <a:off x="2088159" y="2177963"/>
            <a:ext cx="8624582" cy="4351338"/>
          </a:xfrm>
        </p:spPr>
        <p:txBody>
          <a:bodyPr>
            <a:normAutofit/>
          </a:bodyPr>
          <a:lstStyle/>
          <a:p>
            <a:r>
              <a:rPr lang="en-US" sz="3200" dirty="0"/>
              <a:t>Most “basic” types in HLLs</a:t>
            </a:r>
          </a:p>
          <a:p>
            <a:endParaRPr lang="en-US" sz="3200" dirty="0"/>
          </a:p>
          <a:p>
            <a:r>
              <a:rPr lang="en-US" sz="3200" dirty="0"/>
              <a:t>Vary among HLLs</a:t>
            </a:r>
          </a:p>
          <a:p>
            <a:endParaRPr lang="en-US" sz="3200" dirty="0"/>
          </a:p>
          <a:p>
            <a:r>
              <a:rPr lang="en-US" sz="3200" dirty="0"/>
              <a:t>Typically: integer, character, Boolean floating point(real)</a:t>
            </a:r>
          </a:p>
        </p:txBody>
      </p:sp>
    </p:spTree>
    <p:extLst>
      <p:ext uri="{BB962C8B-B14F-4D97-AF65-F5344CB8AC3E}">
        <p14:creationId xmlns:p14="http://schemas.microsoft.com/office/powerpoint/2010/main" val="236501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Data Structure</a:t>
            </a:r>
          </a:p>
        </p:txBody>
      </p:sp>
      <p:sp>
        <p:nvSpPr>
          <p:cNvPr id="3" name="Content Placeholder 2"/>
          <p:cNvSpPr>
            <a:spLocks noGrp="1"/>
          </p:cNvSpPr>
          <p:nvPr>
            <p:ph idx="1"/>
          </p:nvPr>
        </p:nvSpPr>
        <p:spPr>
          <a:xfrm>
            <a:off x="2088159" y="2177963"/>
            <a:ext cx="8624582" cy="4351338"/>
          </a:xfrm>
        </p:spPr>
        <p:txBody>
          <a:bodyPr>
            <a:normAutofit/>
          </a:bodyPr>
          <a:lstStyle/>
          <a:p>
            <a:r>
              <a:rPr lang="en-US" sz="3200" dirty="0"/>
              <a:t>More complex representation of data</a:t>
            </a:r>
          </a:p>
          <a:p>
            <a:endParaRPr lang="en-US" sz="3200" dirty="0"/>
          </a:p>
          <a:p>
            <a:r>
              <a:rPr lang="en-US" sz="3200" dirty="0"/>
              <a:t>“Built-up” from primitive data types</a:t>
            </a:r>
          </a:p>
          <a:p>
            <a:endParaRPr lang="en-US" sz="3200" dirty="0"/>
          </a:p>
          <a:p>
            <a:r>
              <a:rPr lang="en-US" sz="3200" dirty="0"/>
              <a:t>Examples: </a:t>
            </a:r>
          </a:p>
          <a:p>
            <a:pPr lvl="1"/>
            <a:r>
              <a:rPr lang="en-US" sz="2800" dirty="0"/>
              <a:t>Arrays … from … </a:t>
            </a:r>
            <a:r>
              <a:rPr lang="en-US" sz="2800" dirty="0" err="1"/>
              <a:t>ints</a:t>
            </a:r>
            <a:r>
              <a:rPr lang="en-US" sz="2800" dirty="0"/>
              <a:t>, floats etc.</a:t>
            </a:r>
          </a:p>
          <a:p>
            <a:pPr lvl="1"/>
            <a:r>
              <a:rPr lang="en-US" sz="2800" dirty="0"/>
              <a:t>Complex Numbers … from … </a:t>
            </a:r>
            <a:r>
              <a:rPr lang="en-US" sz="2800" dirty="0" err="1"/>
              <a:t>ints</a:t>
            </a:r>
            <a:r>
              <a:rPr lang="en-US" sz="2800" dirty="0"/>
              <a:t> 4+7i</a:t>
            </a:r>
          </a:p>
          <a:p>
            <a:pPr lvl="1"/>
            <a:r>
              <a:rPr lang="en-US" sz="2800" dirty="0"/>
              <a:t>Tree, Stack, etc.</a:t>
            </a:r>
          </a:p>
        </p:txBody>
      </p:sp>
    </p:spTree>
    <p:extLst>
      <p:ext uri="{BB962C8B-B14F-4D97-AF65-F5344CB8AC3E}">
        <p14:creationId xmlns:p14="http://schemas.microsoft.com/office/powerpoint/2010/main" val="36101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Abstract Data Type (ADT)</a:t>
            </a:r>
          </a:p>
        </p:txBody>
      </p:sp>
      <p:sp>
        <p:nvSpPr>
          <p:cNvPr id="3" name="Content Placeholder 2"/>
          <p:cNvSpPr>
            <a:spLocks noGrp="1"/>
          </p:cNvSpPr>
          <p:nvPr>
            <p:ph idx="1"/>
          </p:nvPr>
        </p:nvSpPr>
        <p:spPr>
          <a:xfrm>
            <a:off x="1031870" y="1690688"/>
            <a:ext cx="10321930" cy="4938712"/>
          </a:xfrm>
        </p:spPr>
        <p:txBody>
          <a:bodyPr>
            <a:normAutofit/>
          </a:bodyPr>
          <a:lstStyle/>
          <a:p>
            <a:r>
              <a:rPr lang="en-US" sz="3200" dirty="0"/>
              <a:t>Data structure + operations for it</a:t>
            </a:r>
          </a:p>
          <a:p>
            <a:endParaRPr lang="en-US" sz="3200" dirty="0"/>
          </a:p>
          <a:p>
            <a:r>
              <a:rPr lang="en-US" sz="3200" dirty="0"/>
              <a:t>Example: Complex Numbers, ops: +,-, x, conjugation</a:t>
            </a:r>
          </a:p>
          <a:p>
            <a:endParaRPr lang="en-US" sz="3200" dirty="0"/>
          </a:p>
          <a:p>
            <a:r>
              <a:rPr lang="en-US" sz="3200" dirty="0"/>
              <a:t>Idea: Use ADT like primitive types</a:t>
            </a:r>
          </a:p>
          <a:p>
            <a:pPr marL="0" indent="0">
              <a:buNone/>
            </a:pPr>
            <a:r>
              <a:rPr lang="en-US" sz="2800" dirty="0"/>
              <a:t>	Examples: </a:t>
            </a:r>
          </a:p>
          <a:p>
            <a:pPr marL="914400" lvl="2" indent="0">
              <a:buNone/>
            </a:pPr>
            <a:r>
              <a:rPr lang="en-US" sz="2400" dirty="0"/>
              <a:t>Complex A, B, C</a:t>
            </a:r>
          </a:p>
          <a:p>
            <a:pPr marL="914400" lvl="2" indent="0">
              <a:buNone/>
            </a:pPr>
            <a:r>
              <a:rPr lang="en-US" sz="2400" dirty="0"/>
              <a:t>A = (1, 4)</a:t>
            </a:r>
          </a:p>
          <a:p>
            <a:pPr marL="914400" lvl="2" indent="0">
              <a:buNone/>
            </a:pPr>
            <a:r>
              <a:rPr lang="en-US" sz="2400" dirty="0"/>
              <a:t>B = (2, 7)</a:t>
            </a:r>
          </a:p>
          <a:p>
            <a:pPr marL="914400" lvl="2" indent="0">
              <a:buNone/>
            </a:pPr>
            <a:r>
              <a:rPr lang="en-US" sz="2400" dirty="0"/>
              <a:t>C = A +B</a:t>
            </a:r>
          </a:p>
          <a:p>
            <a:pPr lvl="2"/>
            <a:endParaRPr lang="en-US" sz="2400" dirty="0"/>
          </a:p>
        </p:txBody>
      </p:sp>
      <p:sp>
        <p:nvSpPr>
          <p:cNvPr id="4" name="Rectangle 3"/>
          <p:cNvSpPr/>
          <p:nvPr/>
        </p:nvSpPr>
        <p:spPr>
          <a:xfrm>
            <a:off x="4656100" y="4928396"/>
            <a:ext cx="6096000" cy="1200329"/>
          </a:xfrm>
          <a:prstGeom prst="rect">
            <a:avLst/>
          </a:prstGeom>
        </p:spPr>
        <p:txBody>
          <a:bodyPr>
            <a:spAutoFit/>
          </a:bodyPr>
          <a:lstStyle/>
          <a:p>
            <a:pPr lvl="2"/>
            <a:r>
              <a:rPr lang="en-US" sz="2400" dirty="0"/>
              <a:t>String C, A, B = (1, 2, A, C)</a:t>
            </a:r>
          </a:p>
          <a:p>
            <a:pPr lvl="2"/>
            <a:r>
              <a:rPr lang="en-US" sz="2400" dirty="0"/>
              <a:t>A = </a:t>
            </a:r>
            <a:r>
              <a:rPr lang="en-US" sz="2400" dirty="0" err="1"/>
              <a:t>cdr</a:t>
            </a:r>
            <a:r>
              <a:rPr lang="en-US" sz="2400" dirty="0"/>
              <a:t>(B)</a:t>
            </a:r>
          </a:p>
          <a:p>
            <a:pPr lvl="2"/>
            <a:r>
              <a:rPr lang="en-US" sz="2400" dirty="0"/>
              <a:t>C = concatenate(A, B)</a:t>
            </a:r>
          </a:p>
        </p:txBody>
      </p:sp>
    </p:spTree>
    <p:extLst>
      <p:ext uri="{BB962C8B-B14F-4D97-AF65-F5344CB8AC3E}">
        <p14:creationId xmlns:p14="http://schemas.microsoft.com/office/powerpoint/2010/main" val="209487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ADTs in C</a:t>
            </a:r>
          </a:p>
        </p:txBody>
      </p:sp>
      <p:sp>
        <p:nvSpPr>
          <p:cNvPr id="3" name="Content Placeholder 2"/>
          <p:cNvSpPr>
            <a:spLocks noGrp="1"/>
          </p:cNvSpPr>
          <p:nvPr>
            <p:ph idx="1"/>
          </p:nvPr>
        </p:nvSpPr>
        <p:spPr>
          <a:xfrm>
            <a:off x="2088159" y="2177963"/>
            <a:ext cx="8624582" cy="4351338"/>
          </a:xfrm>
        </p:spPr>
        <p:txBody>
          <a:bodyPr>
            <a:normAutofit/>
          </a:bodyPr>
          <a:lstStyle/>
          <a:p>
            <a:r>
              <a:rPr lang="en-US" sz="3200" dirty="0"/>
              <a:t>Languages such as Java, Scala, Python directly support ADTs</a:t>
            </a:r>
          </a:p>
          <a:p>
            <a:endParaRPr lang="en-US" sz="3200" dirty="0"/>
          </a:p>
          <a:p>
            <a:r>
              <a:rPr lang="en-US" sz="3200" dirty="0"/>
              <a:t>C implements ADTs with:</a:t>
            </a:r>
          </a:p>
          <a:p>
            <a:pPr lvl="1"/>
            <a:r>
              <a:rPr lang="en-US" sz="2800" dirty="0"/>
              <a:t>Data structures</a:t>
            </a:r>
          </a:p>
          <a:p>
            <a:pPr lvl="1"/>
            <a:r>
              <a:rPr lang="en-US" sz="2800" dirty="0"/>
              <a:t>Program-defined operations for them</a:t>
            </a:r>
            <a:br>
              <a:rPr lang="en-US" sz="2800" dirty="0"/>
            </a:br>
            <a:r>
              <a:rPr lang="en-US" sz="2800" dirty="0"/>
              <a:t>Example: String ADT has ops: </a:t>
            </a:r>
            <a:r>
              <a:rPr lang="en-US" sz="2800" dirty="0" err="1"/>
              <a:t>strcat</a:t>
            </a:r>
            <a:r>
              <a:rPr lang="en-US" sz="2800" dirty="0"/>
              <a:t>, </a:t>
            </a:r>
            <a:r>
              <a:rPr lang="en-US" sz="2800" dirty="0" err="1"/>
              <a:t>strlen</a:t>
            </a:r>
            <a:r>
              <a:rPr lang="en-US" sz="2800" dirty="0"/>
              <a:t>, etc.</a:t>
            </a:r>
            <a:endParaRPr lang="en-US" sz="3200" dirty="0"/>
          </a:p>
        </p:txBody>
      </p:sp>
    </p:spTree>
    <p:extLst>
      <p:ext uri="{BB962C8B-B14F-4D97-AF65-F5344CB8AC3E}">
        <p14:creationId xmlns:p14="http://schemas.microsoft.com/office/powerpoint/2010/main" val="422335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Why use DSs, ADTs?</a:t>
            </a:r>
          </a:p>
        </p:txBody>
      </p:sp>
      <p:pic>
        <p:nvPicPr>
          <p:cNvPr id="4098" name="Picture 2" descr="http://www.wallpaper1080hd.com/Picture/allimg/c110715/1310DZ4KY10-42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886" y="1690688"/>
            <a:ext cx="7390227" cy="461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7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1568"/>
            <a:ext cx="10515600" cy="1325563"/>
          </a:xfrm>
        </p:spPr>
        <p:txBody>
          <a:bodyPr/>
          <a:lstStyle/>
          <a:p>
            <a:pPr algn="ctr"/>
            <a:r>
              <a:rPr lang="en-US" sz="6000" b="1" dirty="0">
                <a:latin typeface="+mn-lt"/>
              </a:rPr>
              <a:t>Instructor</a:t>
            </a:r>
            <a:endParaRPr lang="en-US" b="1" dirty="0">
              <a:latin typeface="+mn-lt"/>
            </a:endParaRPr>
          </a:p>
        </p:txBody>
      </p:sp>
      <p:sp>
        <p:nvSpPr>
          <p:cNvPr id="3" name="Content Placeholder 2"/>
          <p:cNvSpPr>
            <a:spLocks noGrp="1"/>
          </p:cNvSpPr>
          <p:nvPr>
            <p:ph idx="1"/>
          </p:nvPr>
        </p:nvSpPr>
        <p:spPr>
          <a:xfrm>
            <a:off x="6484690" y="2389095"/>
            <a:ext cx="5343788" cy="3735767"/>
          </a:xfrm>
        </p:spPr>
        <p:txBody>
          <a:bodyPr/>
          <a:lstStyle/>
          <a:p>
            <a:pPr marL="0" indent="0">
              <a:buNone/>
            </a:pPr>
            <a:r>
              <a:rPr lang="en-US" sz="3600" dirty="0"/>
              <a:t>Dr. Jimmy Tran </a:t>
            </a:r>
          </a:p>
          <a:p>
            <a:pPr marL="0" indent="0">
              <a:buNone/>
            </a:pPr>
            <a:r>
              <a:rPr lang="en-US" sz="3600" dirty="0"/>
              <a:t>q2tran@ryerson.ca</a:t>
            </a:r>
          </a:p>
          <a:p>
            <a:pPr marL="0" indent="0">
              <a:buNone/>
            </a:pPr>
            <a:r>
              <a:rPr lang="en-US" sz="3600" dirty="0"/>
              <a:t>Office: ENG-209</a:t>
            </a:r>
          </a:p>
        </p:txBody>
      </p:sp>
      <p:pic>
        <p:nvPicPr>
          <p:cNvPr id="2050" name="Picture 2" descr="Image result for head silhouet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540" y="2159282"/>
            <a:ext cx="3492694" cy="330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2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b="1" dirty="0">
                <a:latin typeface="+mn-lt"/>
              </a:rPr>
              <a:t>In Computer Science DS and ADTs</a:t>
            </a:r>
          </a:p>
        </p:txBody>
      </p:sp>
      <p:pic>
        <p:nvPicPr>
          <p:cNvPr id="5122" name="Picture 2" descr="http://www.clipartkid.com/images/47/lego-blocks-clip-art-ulUDYc-clip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327" y="1527297"/>
            <a:ext cx="6905625"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4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b.fastcompany.net/multisite_files/fastcompany/imagecache/1280/poster/2014/02/3026089-poster-p-1-ask-the-experts-how-do-i-find-the-motivation-to-get-to-the-next-stage-of-m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ctr"/>
            <a:r>
              <a:rPr lang="en-US" sz="6000" b="1" dirty="0">
                <a:solidFill>
                  <a:srgbClr val="00B050"/>
                </a:solidFill>
                <a:latin typeface="+mn-lt"/>
              </a:rPr>
              <a:t>Motivation</a:t>
            </a:r>
          </a:p>
        </p:txBody>
      </p:sp>
    </p:spTree>
    <p:extLst>
      <p:ext uri="{BB962C8B-B14F-4D97-AF65-F5344CB8AC3E}">
        <p14:creationId xmlns:p14="http://schemas.microsoft.com/office/powerpoint/2010/main" val="90987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lider1.jpg (1920×1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6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793" y="0"/>
            <a:ext cx="10515600" cy="1325563"/>
          </a:xfrm>
        </p:spPr>
        <p:txBody>
          <a:bodyPr>
            <a:normAutofit/>
          </a:bodyPr>
          <a:lstStyle/>
          <a:p>
            <a:pPr algn="ctr"/>
            <a:r>
              <a:rPr lang="en-US" sz="6000" b="1" dirty="0">
                <a:latin typeface="+mn-lt"/>
              </a:rPr>
              <a:t>Topics</a:t>
            </a:r>
          </a:p>
        </p:txBody>
      </p:sp>
      <p:sp>
        <p:nvSpPr>
          <p:cNvPr id="4" name="Rectangle 3"/>
          <p:cNvSpPr/>
          <p:nvPr/>
        </p:nvSpPr>
        <p:spPr>
          <a:xfrm>
            <a:off x="613542" y="186074"/>
            <a:ext cx="3739056" cy="7017306"/>
          </a:xfrm>
          <a:prstGeom prst="rect">
            <a:avLst/>
          </a:prstGeom>
        </p:spPr>
        <p:txBody>
          <a:bodyPr wrap="square">
            <a:spAutoFit/>
          </a:bodyPr>
          <a:lstStyle/>
          <a:p>
            <a:r>
              <a:rPr lang="en-US" b="1" dirty="0"/>
              <a:t>Introduction (C1) </a:t>
            </a:r>
            <a:endParaRPr lang="en-CA" dirty="0"/>
          </a:p>
          <a:p>
            <a:r>
              <a:rPr lang="en-US" dirty="0"/>
              <a:t>Primitive Data Types</a:t>
            </a:r>
            <a:endParaRPr lang="en-CA" dirty="0"/>
          </a:p>
          <a:p>
            <a:r>
              <a:rPr lang="en-US" dirty="0"/>
              <a:t>Abstract Data Types</a:t>
            </a:r>
            <a:endParaRPr lang="en-CA" dirty="0"/>
          </a:p>
          <a:p>
            <a:r>
              <a:rPr lang="en-US" dirty="0"/>
              <a:t>Motivation</a:t>
            </a:r>
            <a:endParaRPr lang="en-CA" dirty="0"/>
          </a:p>
          <a:p>
            <a:r>
              <a:rPr lang="en-US" dirty="0"/>
              <a:t> </a:t>
            </a:r>
            <a:endParaRPr lang="en-CA" dirty="0"/>
          </a:p>
          <a:p>
            <a:r>
              <a:rPr lang="en-US" b="1" dirty="0"/>
              <a:t>Review of C Essentials (C2)</a:t>
            </a:r>
            <a:endParaRPr lang="en-CA" dirty="0"/>
          </a:p>
          <a:p>
            <a:r>
              <a:rPr lang="en-US" dirty="0"/>
              <a:t>Pointers</a:t>
            </a:r>
            <a:endParaRPr lang="en-CA" dirty="0"/>
          </a:p>
          <a:p>
            <a:r>
              <a:rPr lang="en-US" dirty="0"/>
              <a:t>Structures</a:t>
            </a:r>
            <a:endParaRPr lang="en-CA" dirty="0"/>
          </a:p>
          <a:p>
            <a:r>
              <a:rPr lang="en-US" dirty="0"/>
              <a:t>Dynamic Memory Allocation</a:t>
            </a:r>
            <a:endParaRPr lang="en-CA" dirty="0"/>
          </a:p>
          <a:p>
            <a:r>
              <a:rPr lang="en-US" dirty="0"/>
              <a:t> </a:t>
            </a:r>
            <a:endParaRPr lang="en-CA" dirty="0"/>
          </a:p>
          <a:p>
            <a:r>
              <a:rPr lang="en-US" b="1" dirty="0"/>
              <a:t>Recursion (C3, C14.1, C14.2)</a:t>
            </a:r>
            <a:endParaRPr lang="en-CA" dirty="0"/>
          </a:p>
          <a:p>
            <a:r>
              <a:rPr lang="en-US" dirty="0"/>
              <a:t>Call Traces and Call Trees</a:t>
            </a:r>
            <a:endParaRPr lang="en-CA" dirty="0"/>
          </a:p>
          <a:p>
            <a:r>
              <a:rPr lang="en-US" dirty="0"/>
              <a:t>Divide-and-Conquer Decompositions</a:t>
            </a:r>
            <a:endParaRPr lang="en-CA" dirty="0"/>
          </a:p>
          <a:p>
            <a:r>
              <a:rPr lang="en-US" dirty="0"/>
              <a:t>Tail Recursion</a:t>
            </a:r>
            <a:endParaRPr lang="en-CA" dirty="0"/>
          </a:p>
          <a:p>
            <a:r>
              <a:rPr lang="en-US" dirty="0"/>
              <a:t>Infinite Regress</a:t>
            </a:r>
            <a:endParaRPr lang="en-CA" dirty="0"/>
          </a:p>
          <a:p>
            <a:r>
              <a:rPr lang="en-US" dirty="0"/>
              <a:t>Simple Analysis</a:t>
            </a:r>
            <a:endParaRPr lang="en-CA" dirty="0"/>
          </a:p>
          <a:p>
            <a:r>
              <a:rPr lang="en-US" dirty="0"/>
              <a:t>Dynamic Programming</a:t>
            </a:r>
            <a:endParaRPr lang="en-CA" dirty="0"/>
          </a:p>
          <a:p>
            <a:r>
              <a:rPr lang="en-US" dirty="0"/>
              <a:t> </a:t>
            </a:r>
          </a:p>
          <a:p>
            <a:r>
              <a:rPr lang="en-US" b="1" dirty="0"/>
              <a:t>Complexity (C6) </a:t>
            </a:r>
            <a:endParaRPr lang="en-CA" dirty="0"/>
          </a:p>
          <a:p>
            <a:r>
              <a:rPr lang="en-US" dirty="0"/>
              <a:t>Complexity Classes</a:t>
            </a:r>
            <a:endParaRPr lang="en-CA" dirty="0"/>
          </a:p>
          <a:p>
            <a:r>
              <a:rPr lang="en-US" dirty="0"/>
              <a:t>Big-O Notation</a:t>
            </a:r>
            <a:endParaRPr lang="en-CA" dirty="0"/>
          </a:p>
          <a:p>
            <a:r>
              <a:rPr lang="en-US" dirty="0"/>
              <a:t>Time Complexity</a:t>
            </a:r>
            <a:endParaRPr lang="en-CA" dirty="0"/>
          </a:p>
          <a:p>
            <a:r>
              <a:rPr lang="en-US" dirty="0"/>
              <a:t>Space Complexity</a:t>
            </a:r>
            <a:endParaRPr lang="en-CA" dirty="0"/>
          </a:p>
          <a:p>
            <a:r>
              <a:rPr lang="en-US" dirty="0"/>
              <a:t>Complexity Trade-offs</a:t>
            </a:r>
            <a:endParaRPr lang="en-CA" dirty="0"/>
          </a:p>
          <a:p>
            <a:endParaRPr lang="en-CA" dirty="0"/>
          </a:p>
        </p:txBody>
      </p:sp>
      <p:sp>
        <p:nvSpPr>
          <p:cNvPr id="5" name="Rectangle 4"/>
          <p:cNvSpPr/>
          <p:nvPr/>
        </p:nvSpPr>
        <p:spPr>
          <a:xfrm>
            <a:off x="4352598" y="1136376"/>
            <a:ext cx="4368363" cy="5909310"/>
          </a:xfrm>
          <a:prstGeom prst="rect">
            <a:avLst/>
          </a:prstGeom>
        </p:spPr>
        <p:txBody>
          <a:bodyPr wrap="square">
            <a:spAutoFit/>
          </a:bodyPr>
          <a:lstStyle/>
          <a:p>
            <a:r>
              <a:rPr lang="en-US" b="1" dirty="0"/>
              <a:t>Linear Lists (C8.1-C8.4) </a:t>
            </a:r>
            <a:endParaRPr lang="en-CA" dirty="0"/>
          </a:p>
          <a:p>
            <a:r>
              <a:rPr lang="en-US" dirty="0"/>
              <a:t>Single-linking</a:t>
            </a:r>
            <a:endParaRPr lang="en-CA" dirty="0"/>
          </a:p>
          <a:p>
            <a:r>
              <a:rPr lang="en-US" dirty="0"/>
              <a:t>Multiple-linking</a:t>
            </a:r>
            <a:endParaRPr lang="en-CA" dirty="0"/>
          </a:p>
          <a:p>
            <a:r>
              <a:rPr lang="en-US" dirty="0"/>
              <a:t>Applications</a:t>
            </a:r>
            <a:endParaRPr lang="en-CA" dirty="0"/>
          </a:p>
          <a:p>
            <a:r>
              <a:rPr lang="en-US" dirty="0"/>
              <a:t> </a:t>
            </a:r>
            <a:endParaRPr lang="en-CA" dirty="0"/>
          </a:p>
          <a:p>
            <a:r>
              <a:rPr lang="en-US" b="1" dirty="0"/>
              <a:t>Restricted Linear Lists (C7) </a:t>
            </a:r>
            <a:endParaRPr lang="en-CA" dirty="0"/>
          </a:p>
          <a:p>
            <a:r>
              <a:rPr lang="en-US" dirty="0"/>
              <a:t>Stacks</a:t>
            </a:r>
            <a:endParaRPr lang="en-CA" dirty="0"/>
          </a:p>
          <a:p>
            <a:r>
              <a:rPr lang="en-US" dirty="0"/>
              <a:t>Queues</a:t>
            </a:r>
            <a:endParaRPr lang="en-CA" dirty="0"/>
          </a:p>
          <a:p>
            <a:r>
              <a:rPr lang="en-US" dirty="0"/>
              <a:t>Dequeues</a:t>
            </a:r>
            <a:endParaRPr lang="en-CA" dirty="0"/>
          </a:p>
          <a:p>
            <a:r>
              <a:rPr lang="en-US" dirty="0"/>
              <a:t>Applications</a:t>
            </a:r>
          </a:p>
          <a:p>
            <a:endParaRPr lang="en-US" dirty="0"/>
          </a:p>
          <a:p>
            <a:r>
              <a:rPr lang="en-US" b="1" dirty="0"/>
              <a:t>Trees (C9) </a:t>
            </a:r>
            <a:endParaRPr lang="en-CA" dirty="0"/>
          </a:p>
          <a:p>
            <a:r>
              <a:rPr lang="en-US" dirty="0"/>
              <a:t>General Trees</a:t>
            </a:r>
            <a:endParaRPr lang="en-CA" dirty="0"/>
          </a:p>
          <a:p>
            <a:r>
              <a:rPr lang="en-US" dirty="0"/>
              <a:t>Binary Trees</a:t>
            </a:r>
            <a:endParaRPr lang="en-CA" dirty="0"/>
          </a:p>
          <a:p>
            <a:r>
              <a:rPr lang="en-US" dirty="0"/>
              <a:t>Binary Search Trees</a:t>
            </a:r>
            <a:endParaRPr lang="en-CA" dirty="0"/>
          </a:p>
          <a:p>
            <a:r>
              <a:rPr lang="en-US" dirty="0"/>
              <a:t>B-Trees</a:t>
            </a:r>
            <a:endParaRPr lang="en-CA" dirty="0"/>
          </a:p>
          <a:p>
            <a:r>
              <a:rPr lang="en-US" dirty="0"/>
              <a:t>Tries</a:t>
            </a:r>
            <a:endParaRPr lang="en-CA" dirty="0"/>
          </a:p>
          <a:p>
            <a:r>
              <a:rPr lang="en-US" dirty="0"/>
              <a:t>Huffman Codes (and Greedy Algorithms)</a:t>
            </a:r>
            <a:endParaRPr lang="en-CA" dirty="0"/>
          </a:p>
          <a:p>
            <a:r>
              <a:rPr lang="en-US" dirty="0"/>
              <a:t>Heaps</a:t>
            </a:r>
            <a:endParaRPr lang="en-CA" dirty="0"/>
          </a:p>
          <a:p>
            <a:r>
              <a:rPr lang="en-US" dirty="0"/>
              <a:t>Analysis and comparison</a:t>
            </a:r>
            <a:endParaRPr lang="en-CA" dirty="0"/>
          </a:p>
          <a:p>
            <a:endParaRPr lang="en-CA" dirty="0"/>
          </a:p>
        </p:txBody>
      </p:sp>
      <p:sp>
        <p:nvSpPr>
          <p:cNvPr id="6" name="Rectangle 5"/>
          <p:cNvSpPr/>
          <p:nvPr/>
        </p:nvSpPr>
        <p:spPr>
          <a:xfrm>
            <a:off x="8584323" y="186074"/>
            <a:ext cx="5376041" cy="6186309"/>
          </a:xfrm>
          <a:prstGeom prst="rect">
            <a:avLst/>
          </a:prstGeom>
        </p:spPr>
        <p:txBody>
          <a:bodyPr wrap="square">
            <a:spAutoFit/>
          </a:bodyPr>
          <a:lstStyle/>
          <a:p>
            <a:r>
              <a:rPr lang="en-US" b="1" dirty="0"/>
              <a:t>Hashing (C11) </a:t>
            </a:r>
            <a:endParaRPr lang="en-CA" dirty="0"/>
          </a:p>
          <a:p>
            <a:r>
              <a:rPr lang="en-US" dirty="0"/>
              <a:t>Basic Concepts</a:t>
            </a:r>
            <a:endParaRPr lang="en-CA" dirty="0"/>
          </a:p>
          <a:p>
            <a:r>
              <a:rPr lang="en-US" dirty="0"/>
              <a:t>Hashing Functions</a:t>
            </a:r>
            <a:endParaRPr lang="en-CA" dirty="0"/>
          </a:p>
          <a:p>
            <a:r>
              <a:rPr lang="en-US" dirty="0"/>
              <a:t>Collision Resolution</a:t>
            </a:r>
            <a:endParaRPr lang="en-CA" dirty="0"/>
          </a:p>
          <a:p>
            <a:r>
              <a:rPr lang="en-US" dirty="0"/>
              <a:t> </a:t>
            </a:r>
            <a:endParaRPr lang="en-CA" dirty="0"/>
          </a:p>
          <a:p>
            <a:r>
              <a:rPr lang="en-US" b="1" dirty="0"/>
              <a:t>Sorting (C13) </a:t>
            </a:r>
            <a:endParaRPr lang="en-CA" dirty="0"/>
          </a:p>
          <a:p>
            <a:r>
              <a:rPr lang="en-US" dirty="0"/>
              <a:t>Divide-And-Conquer Methods</a:t>
            </a:r>
            <a:endParaRPr lang="en-CA" dirty="0"/>
          </a:p>
          <a:p>
            <a:r>
              <a:rPr lang="en-US" dirty="0"/>
              <a:t>Insertion-Based Methods</a:t>
            </a:r>
            <a:endParaRPr lang="en-CA" dirty="0"/>
          </a:p>
          <a:p>
            <a:r>
              <a:rPr lang="en-US" dirty="0"/>
              <a:t>Address-Calculation Methods</a:t>
            </a:r>
            <a:endParaRPr lang="en-CA" dirty="0"/>
          </a:p>
          <a:p>
            <a:r>
              <a:rPr lang="en-US" dirty="0"/>
              <a:t>Priority-Queue Methods</a:t>
            </a:r>
            <a:endParaRPr lang="en-CA" dirty="0"/>
          </a:p>
          <a:p>
            <a:r>
              <a:rPr lang="en-US" dirty="0"/>
              <a:t>Other sorting</a:t>
            </a:r>
            <a:endParaRPr lang="en-CA" dirty="0"/>
          </a:p>
          <a:p>
            <a:r>
              <a:rPr lang="en-US" dirty="0"/>
              <a:t>Analysis and Comparisons</a:t>
            </a:r>
          </a:p>
          <a:p>
            <a:endParaRPr lang="en-US" dirty="0"/>
          </a:p>
          <a:p>
            <a:r>
              <a:rPr lang="en-US" b="1" dirty="0"/>
              <a:t>Graphs (C10)</a:t>
            </a:r>
            <a:endParaRPr lang="en-CA" dirty="0"/>
          </a:p>
          <a:p>
            <a:r>
              <a:rPr lang="en-US" dirty="0"/>
              <a:t>Introduction</a:t>
            </a:r>
            <a:endParaRPr lang="en-CA" dirty="0"/>
          </a:p>
          <a:p>
            <a:r>
              <a:rPr lang="en-US" dirty="0"/>
              <a:t>Representations</a:t>
            </a:r>
            <a:endParaRPr lang="en-CA" dirty="0"/>
          </a:p>
          <a:p>
            <a:r>
              <a:rPr lang="en-US" dirty="0"/>
              <a:t>Searching</a:t>
            </a:r>
            <a:endParaRPr lang="en-CA" dirty="0"/>
          </a:p>
          <a:p>
            <a:r>
              <a:rPr lang="en-US" dirty="0"/>
              <a:t>Topological Ordering</a:t>
            </a:r>
            <a:endParaRPr lang="en-CA" dirty="0"/>
          </a:p>
          <a:p>
            <a:r>
              <a:rPr lang="en-US" dirty="0"/>
              <a:t>Shortest Paths</a:t>
            </a:r>
            <a:endParaRPr lang="en-CA" dirty="0"/>
          </a:p>
          <a:p>
            <a:r>
              <a:rPr lang="en-US" dirty="0"/>
              <a:t>Task Networks</a:t>
            </a:r>
            <a:endParaRPr lang="en-CA" dirty="0"/>
          </a:p>
          <a:p>
            <a:r>
              <a:rPr lang="en-US" dirty="0"/>
              <a:t>Applications</a:t>
            </a:r>
            <a:endParaRPr lang="en-CA" dirty="0"/>
          </a:p>
          <a:p>
            <a:endParaRPr lang="en-CA" dirty="0"/>
          </a:p>
        </p:txBody>
      </p:sp>
    </p:spTree>
    <p:extLst>
      <p:ext uri="{BB962C8B-B14F-4D97-AF65-F5344CB8AC3E}">
        <p14:creationId xmlns:p14="http://schemas.microsoft.com/office/powerpoint/2010/main" val="341570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312" y="2370093"/>
            <a:ext cx="10515600" cy="1325563"/>
          </a:xfrm>
        </p:spPr>
        <p:txBody>
          <a:bodyPr>
            <a:normAutofit/>
          </a:bodyPr>
          <a:lstStyle/>
          <a:p>
            <a:pPr algn="ctr"/>
            <a:r>
              <a:rPr lang="en-US" sz="8800" b="1" dirty="0">
                <a:latin typeface="+mn-lt"/>
              </a:rPr>
              <a:t>Questions?</a:t>
            </a:r>
          </a:p>
        </p:txBody>
      </p:sp>
    </p:spTree>
    <p:extLst>
      <p:ext uri="{BB962C8B-B14F-4D97-AF65-F5344CB8AC3E}">
        <p14:creationId xmlns:p14="http://schemas.microsoft.com/office/powerpoint/2010/main" val="75248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When Contacting…</a:t>
            </a:r>
          </a:p>
        </p:txBody>
      </p:sp>
      <p:sp>
        <p:nvSpPr>
          <p:cNvPr id="3" name="Content Placeholder 2"/>
          <p:cNvSpPr>
            <a:spLocks noGrp="1"/>
          </p:cNvSpPr>
          <p:nvPr>
            <p:ph idx="1"/>
          </p:nvPr>
        </p:nvSpPr>
        <p:spPr>
          <a:xfrm>
            <a:off x="2088159" y="2177963"/>
            <a:ext cx="8624582" cy="4351338"/>
          </a:xfrm>
        </p:spPr>
        <p:txBody>
          <a:bodyPr>
            <a:normAutofit/>
          </a:bodyPr>
          <a:lstStyle/>
          <a:p>
            <a:r>
              <a:rPr lang="en-US" sz="3200" dirty="0"/>
              <a:t>Please put CCPS305 in the subject line</a:t>
            </a:r>
          </a:p>
          <a:p>
            <a:endParaRPr lang="en-US" sz="3200" dirty="0"/>
          </a:p>
          <a:p>
            <a:r>
              <a:rPr lang="en-US" sz="3200" dirty="0"/>
              <a:t>Include your full name (first and last) and your section number.</a:t>
            </a:r>
          </a:p>
          <a:p>
            <a:endParaRPr lang="en-US" sz="3200" dirty="0"/>
          </a:p>
          <a:p>
            <a:r>
              <a:rPr lang="en-US" sz="3200" dirty="0"/>
              <a:t>Contact using only your Ryerson email address (No Gmail, Hotmail, Yahoo..)</a:t>
            </a:r>
          </a:p>
        </p:txBody>
      </p:sp>
    </p:spTree>
    <p:extLst>
      <p:ext uri="{BB962C8B-B14F-4D97-AF65-F5344CB8AC3E}">
        <p14:creationId xmlns:p14="http://schemas.microsoft.com/office/powerpoint/2010/main" val="282950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You</a:t>
            </a:r>
          </a:p>
        </p:txBody>
      </p:sp>
      <p:sp>
        <p:nvSpPr>
          <p:cNvPr id="3" name="Content Placeholder 2"/>
          <p:cNvSpPr>
            <a:spLocks noGrp="1"/>
          </p:cNvSpPr>
          <p:nvPr>
            <p:ph idx="1"/>
          </p:nvPr>
        </p:nvSpPr>
        <p:spPr>
          <a:xfrm>
            <a:off x="838200" y="1766902"/>
            <a:ext cx="10515600" cy="4351338"/>
          </a:xfrm>
        </p:spPr>
        <p:txBody>
          <a:bodyPr/>
          <a:lstStyle/>
          <a:p>
            <a:pPr marL="0" indent="0" algn="ctr">
              <a:buNone/>
            </a:pPr>
            <a:r>
              <a:rPr lang="en-US" dirty="0"/>
              <a:t>Previous programming experience?</a:t>
            </a:r>
          </a:p>
          <a:p>
            <a:pPr marL="0" indent="0" algn="ctr">
              <a:buNone/>
            </a:pPr>
            <a:endParaRPr lang="en-US" dirty="0"/>
          </a:p>
        </p:txBody>
      </p:sp>
      <p:pic>
        <p:nvPicPr>
          <p:cNvPr id="4098" name="Picture 2" descr="Image result for programming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97" y="2806106"/>
            <a:ext cx="7442005" cy="309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2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80545" y="835197"/>
            <a:ext cx="10515600" cy="1325563"/>
          </a:xfrm>
        </p:spPr>
        <p:txBody>
          <a:bodyPr>
            <a:normAutofit/>
          </a:bodyPr>
          <a:lstStyle/>
          <a:p>
            <a:pPr algn="ctr"/>
            <a:r>
              <a:rPr lang="en-US" sz="6000" b="1" dirty="0">
                <a:latin typeface="+mn-lt"/>
              </a:rPr>
              <a:t>Prerequisites</a:t>
            </a:r>
          </a:p>
        </p:txBody>
      </p:sp>
      <p:sp>
        <p:nvSpPr>
          <p:cNvPr id="4" name="Title 1"/>
          <p:cNvSpPr txBox="1">
            <a:spLocks/>
          </p:cNvSpPr>
          <p:nvPr/>
        </p:nvSpPr>
        <p:spPr>
          <a:xfrm>
            <a:off x="680545" y="33904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mn-lt"/>
              </a:rPr>
              <a:t>CPS109/209</a:t>
            </a:r>
          </a:p>
        </p:txBody>
      </p:sp>
    </p:spTree>
    <p:extLst>
      <p:ext uri="{BB962C8B-B14F-4D97-AF65-F5344CB8AC3E}">
        <p14:creationId xmlns:p14="http://schemas.microsoft.com/office/powerpoint/2010/main" val="408967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Description</a:t>
            </a:r>
          </a:p>
        </p:txBody>
      </p:sp>
      <p:sp>
        <p:nvSpPr>
          <p:cNvPr id="3" name="Content Placeholder 2"/>
          <p:cNvSpPr>
            <a:spLocks noGrp="1"/>
          </p:cNvSpPr>
          <p:nvPr>
            <p:ph idx="1"/>
          </p:nvPr>
        </p:nvSpPr>
        <p:spPr>
          <a:xfrm>
            <a:off x="838200" y="1892737"/>
            <a:ext cx="10515600" cy="1733332"/>
          </a:xfrm>
        </p:spPr>
        <p:txBody>
          <a:bodyPr>
            <a:normAutofit/>
          </a:bodyPr>
          <a:lstStyle/>
          <a:p>
            <a:pPr marL="0" indent="0">
              <a:buNone/>
            </a:pPr>
            <a:r>
              <a:rPr lang="en-CA" sz="2400" dirty="0"/>
              <a:t>The course will present both a theoretical and practical treatment of introductory-level data structures and associated algorithms as related in the course text. The algorithms are expressed as pseudo-code so that it is agnostic of programming language</a:t>
            </a:r>
          </a:p>
          <a:p>
            <a:pPr marL="514350" indent="-514350">
              <a:buAutoNum type="arabicPeriod"/>
            </a:pPr>
            <a:endParaRPr lang="en-US" sz="3200" dirty="0"/>
          </a:p>
        </p:txBody>
      </p:sp>
      <p:sp>
        <p:nvSpPr>
          <p:cNvPr id="8" name="Title 1"/>
          <p:cNvSpPr txBox="1">
            <a:spLocks/>
          </p:cNvSpPr>
          <p:nvPr/>
        </p:nvSpPr>
        <p:spPr>
          <a:xfrm>
            <a:off x="698937" y="31416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mn-lt"/>
              </a:rPr>
              <a:t>Learning Outcomes:</a:t>
            </a:r>
          </a:p>
        </p:txBody>
      </p:sp>
      <p:sp>
        <p:nvSpPr>
          <p:cNvPr id="9" name="Content Placeholder 2"/>
          <p:cNvSpPr txBox="1">
            <a:spLocks/>
          </p:cNvSpPr>
          <p:nvPr/>
        </p:nvSpPr>
        <p:spPr>
          <a:xfrm>
            <a:off x="698937" y="4669298"/>
            <a:ext cx="10515600" cy="17333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The student will be able to identify, create, implement, employ, manipulate, and reason about the data structures and algorithms studied, within the context of the procedural paradigm. The student will be able to solve the problems from the text, from class and labs, other similar problems, and those that build upon them</a:t>
            </a:r>
            <a:endParaRPr lang="en-US" sz="3200" dirty="0"/>
          </a:p>
        </p:txBody>
      </p:sp>
    </p:spTree>
    <p:extLst>
      <p:ext uri="{BB962C8B-B14F-4D97-AF65-F5344CB8AC3E}">
        <p14:creationId xmlns:p14="http://schemas.microsoft.com/office/powerpoint/2010/main" val="378927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media-cache-ak0.pinimg.com/originals/86/cc/da/86ccda9403a5c4c7fa0fcc3a318f8b8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5"/>
            <a:ext cx="10515600" cy="2157358"/>
          </a:xfrm>
        </p:spPr>
        <p:txBody>
          <a:bodyPr>
            <a:normAutofit/>
          </a:bodyPr>
          <a:lstStyle/>
          <a:p>
            <a:pPr algn="ctr"/>
            <a:r>
              <a:rPr lang="en-US" sz="6000" b="1" dirty="0">
                <a:solidFill>
                  <a:srgbClr val="FF0000"/>
                </a:solidFill>
                <a:latin typeface="+mn-lt"/>
              </a:rPr>
              <a:t>Foundation of </a:t>
            </a:r>
            <a:br>
              <a:rPr lang="en-US" sz="6000" b="1" dirty="0">
                <a:solidFill>
                  <a:srgbClr val="FF0000"/>
                </a:solidFill>
                <a:latin typeface="+mn-lt"/>
              </a:rPr>
            </a:br>
            <a:r>
              <a:rPr lang="en-US" sz="6000" b="1" dirty="0">
                <a:solidFill>
                  <a:srgbClr val="FF0000"/>
                </a:solidFill>
                <a:latin typeface="+mn-lt"/>
              </a:rPr>
              <a:t>Computer Science</a:t>
            </a:r>
          </a:p>
        </p:txBody>
      </p:sp>
    </p:spTree>
    <p:extLst>
      <p:ext uri="{BB962C8B-B14F-4D97-AF65-F5344CB8AC3E}">
        <p14:creationId xmlns:p14="http://schemas.microsoft.com/office/powerpoint/2010/main" val="315023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ytimg.com/vi/6HX_PHaC6WI/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787" y="-4276"/>
            <a:ext cx="9153727" cy="68652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99503"/>
            <a:ext cx="10515600" cy="2157358"/>
          </a:xfrm>
        </p:spPr>
        <p:txBody>
          <a:bodyPr>
            <a:normAutofit/>
          </a:bodyPr>
          <a:lstStyle/>
          <a:p>
            <a:pPr algn="ctr"/>
            <a:r>
              <a:rPr lang="en-US" sz="6000" b="1" dirty="0">
                <a:solidFill>
                  <a:srgbClr val="FF0000"/>
                </a:solidFill>
                <a:latin typeface="+mn-lt"/>
              </a:rPr>
              <a:t>Importance of Foundation</a:t>
            </a:r>
          </a:p>
        </p:txBody>
      </p:sp>
    </p:spTree>
    <p:extLst>
      <p:ext uri="{BB962C8B-B14F-4D97-AF65-F5344CB8AC3E}">
        <p14:creationId xmlns:p14="http://schemas.microsoft.com/office/powerpoint/2010/main" val="942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latin typeface="+mn-lt"/>
              </a:rPr>
              <a:t>Evaluation:</a:t>
            </a:r>
          </a:p>
        </p:txBody>
      </p:sp>
      <p:sp>
        <p:nvSpPr>
          <p:cNvPr id="3" name="Content Placeholder 2"/>
          <p:cNvSpPr>
            <a:spLocks noGrp="1"/>
          </p:cNvSpPr>
          <p:nvPr>
            <p:ph idx="1"/>
          </p:nvPr>
        </p:nvSpPr>
        <p:spPr>
          <a:xfrm>
            <a:off x="5766255" y="1933662"/>
            <a:ext cx="6093568" cy="4924338"/>
          </a:xfrm>
        </p:spPr>
        <p:txBody>
          <a:bodyPr>
            <a:normAutofit/>
          </a:bodyPr>
          <a:lstStyle/>
          <a:p>
            <a:pPr marL="0" indent="0">
              <a:buNone/>
            </a:pPr>
            <a:r>
              <a:rPr lang="en-US" sz="3600" b="1" dirty="0"/>
              <a:t>5 Labs:</a:t>
            </a:r>
            <a:r>
              <a:rPr lang="en-US" sz="3600" dirty="0"/>
              <a:t> 5 x 5% = 25%</a:t>
            </a:r>
          </a:p>
          <a:p>
            <a:pPr marL="0" indent="0">
              <a:buNone/>
            </a:pPr>
            <a:endParaRPr lang="en-US" sz="3600" b="1" dirty="0"/>
          </a:p>
          <a:p>
            <a:pPr marL="0" indent="0">
              <a:buNone/>
            </a:pPr>
            <a:r>
              <a:rPr lang="en-US" sz="3600" b="1" dirty="0"/>
              <a:t>2 Assignments:</a:t>
            </a:r>
            <a:r>
              <a:rPr lang="en-US" sz="3600" dirty="0"/>
              <a:t> 2 x 10% = 20%</a:t>
            </a:r>
          </a:p>
          <a:p>
            <a:pPr marL="0" indent="0">
              <a:buNone/>
            </a:pPr>
            <a:endParaRPr lang="en-US" sz="3600" b="1" dirty="0"/>
          </a:p>
        </p:txBody>
      </p:sp>
      <p:sp>
        <p:nvSpPr>
          <p:cNvPr id="4" name="Content Placeholder 2">
            <a:extLst>
              <a:ext uri="{FF2B5EF4-FFF2-40B4-BE49-F238E27FC236}">
                <a16:creationId xmlns:a16="http://schemas.microsoft.com/office/drawing/2014/main" id="{8369E78D-C427-49D5-9A06-2404C97DA70B}"/>
              </a:ext>
            </a:extLst>
          </p:cNvPr>
          <p:cNvSpPr txBox="1">
            <a:spLocks/>
          </p:cNvSpPr>
          <p:nvPr/>
        </p:nvSpPr>
        <p:spPr>
          <a:xfrm>
            <a:off x="1259048" y="1956033"/>
            <a:ext cx="4160734" cy="4924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t>Term Test 1:</a:t>
            </a:r>
            <a:r>
              <a:rPr lang="en-US" sz="3600"/>
              <a:t> 15%</a:t>
            </a:r>
          </a:p>
          <a:p>
            <a:pPr marL="0" indent="0">
              <a:buFont typeface="Arial" panose="020B0604020202020204" pitchFamily="34" charset="0"/>
              <a:buNone/>
            </a:pPr>
            <a:endParaRPr lang="en-US" sz="3600" b="1"/>
          </a:p>
          <a:p>
            <a:pPr marL="0" indent="0">
              <a:buFont typeface="Arial" panose="020B0604020202020204" pitchFamily="34" charset="0"/>
              <a:buNone/>
            </a:pPr>
            <a:r>
              <a:rPr lang="en-US" sz="3600" b="1"/>
              <a:t>Term Test 2:</a:t>
            </a:r>
            <a:r>
              <a:rPr lang="en-US" sz="3600"/>
              <a:t> 15%</a:t>
            </a:r>
          </a:p>
          <a:p>
            <a:pPr marL="0" indent="0">
              <a:buFont typeface="Arial" panose="020B0604020202020204" pitchFamily="34" charset="0"/>
              <a:buNone/>
            </a:pPr>
            <a:endParaRPr lang="en-US" sz="3600" b="1"/>
          </a:p>
          <a:p>
            <a:pPr marL="0" indent="0">
              <a:buFont typeface="Arial" panose="020B0604020202020204" pitchFamily="34" charset="0"/>
              <a:buNone/>
            </a:pPr>
            <a:r>
              <a:rPr lang="en-US" sz="3600" b="1"/>
              <a:t>Final Exam:</a:t>
            </a:r>
            <a:r>
              <a:rPr lang="en-US" sz="3600"/>
              <a:t> 25%</a:t>
            </a:r>
            <a:endParaRPr lang="en-US" sz="3600" dirty="0"/>
          </a:p>
        </p:txBody>
      </p:sp>
    </p:spTree>
    <p:extLst>
      <p:ext uri="{BB962C8B-B14F-4D97-AF65-F5344CB8AC3E}">
        <p14:creationId xmlns:p14="http://schemas.microsoft.com/office/powerpoint/2010/main" val="30789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479</Words>
  <Application>Microsoft Office PowerPoint</Application>
  <PresentationFormat>Widescreen</PresentationFormat>
  <Paragraphs>211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CCPS 305</vt:lpstr>
      <vt:lpstr>Instructor</vt:lpstr>
      <vt:lpstr>When Contacting…</vt:lpstr>
      <vt:lpstr>You</vt:lpstr>
      <vt:lpstr>Prerequisites</vt:lpstr>
      <vt:lpstr>Description</vt:lpstr>
      <vt:lpstr>Foundation of  Computer Science</vt:lpstr>
      <vt:lpstr>Importance of Foundation</vt:lpstr>
      <vt:lpstr>Evaluation:</vt:lpstr>
      <vt:lpstr>Course Textbook</vt:lpstr>
      <vt:lpstr>Topics</vt:lpstr>
      <vt:lpstr>Data Sources</vt:lpstr>
      <vt:lpstr>Data Sources</vt:lpstr>
      <vt:lpstr>Background</vt:lpstr>
      <vt:lpstr>Primitive Data Types</vt:lpstr>
      <vt:lpstr>Data Structure</vt:lpstr>
      <vt:lpstr>Abstract Data Type (ADT)</vt:lpstr>
      <vt:lpstr>ADTs in C</vt:lpstr>
      <vt:lpstr>Why use DSs, ADTs?</vt:lpstr>
      <vt:lpstr>In Computer Science DS and ADTs</vt:lpstr>
      <vt:lpstr>Motivation</vt:lpstr>
      <vt:lpstr>PowerPoint Presentation</vt:lpstr>
      <vt:lpstr>Topics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CPS125</dc:title>
  <dc:creator>Alex Ufkes</dc:creator>
  <cp:lastModifiedBy>J T</cp:lastModifiedBy>
  <cp:revision>43</cp:revision>
  <dcterms:created xsi:type="dcterms:W3CDTF">2017-01-09T13:56:26Z</dcterms:created>
  <dcterms:modified xsi:type="dcterms:W3CDTF">2019-09-12T20:14:43Z</dcterms:modified>
</cp:coreProperties>
</file>